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2" r:id="rId1"/>
  </p:sldMasterIdLst>
  <p:notesMasterIdLst>
    <p:notesMasterId r:id="rId46"/>
  </p:notesMasterIdLst>
  <p:handoutMasterIdLst>
    <p:handoutMasterId r:id="rId47"/>
  </p:handoutMasterIdLst>
  <p:sldIdLst>
    <p:sldId id="261" r:id="rId2"/>
    <p:sldId id="325" r:id="rId3"/>
    <p:sldId id="326" r:id="rId4"/>
    <p:sldId id="327" r:id="rId5"/>
    <p:sldId id="328" r:id="rId6"/>
    <p:sldId id="329" r:id="rId7"/>
    <p:sldId id="330" r:id="rId8"/>
    <p:sldId id="334" r:id="rId9"/>
    <p:sldId id="315" r:id="rId10"/>
    <p:sldId id="316" r:id="rId11"/>
    <p:sldId id="269" r:id="rId12"/>
    <p:sldId id="336" r:id="rId13"/>
    <p:sldId id="271" r:id="rId14"/>
    <p:sldId id="272" r:id="rId15"/>
    <p:sldId id="337" r:id="rId16"/>
    <p:sldId id="335" r:id="rId17"/>
    <p:sldId id="268" r:id="rId18"/>
    <p:sldId id="274" r:id="rId19"/>
    <p:sldId id="273" r:id="rId20"/>
    <p:sldId id="275" r:id="rId21"/>
    <p:sldId id="276" r:id="rId22"/>
    <p:sldId id="277" r:id="rId23"/>
    <p:sldId id="278" r:id="rId24"/>
    <p:sldId id="333" r:id="rId25"/>
    <p:sldId id="279" r:id="rId26"/>
    <p:sldId id="307" r:id="rId27"/>
    <p:sldId id="281" r:id="rId28"/>
    <p:sldId id="282" r:id="rId29"/>
    <p:sldId id="284" r:id="rId30"/>
    <p:sldId id="285" r:id="rId31"/>
    <p:sldId id="338" r:id="rId32"/>
    <p:sldId id="339" r:id="rId33"/>
    <p:sldId id="340" r:id="rId34"/>
    <p:sldId id="286" r:id="rId35"/>
    <p:sldId id="287" r:id="rId36"/>
    <p:sldId id="311" r:id="rId37"/>
    <p:sldId id="324" r:id="rId38"/>
    <p:sldId id="288" r:id="rId39"/>
    <p:sldId id="341" r:id="rId40"/>
    <p:sldId id="342" r:id="rId41"/>
    <p:sldId id="343" r:id="rId42"/>
    <p:sldId id="312" r:id="rId43"/>
    <p:sldId id="289" r:id="rId44"/>
    <p:sldId id="310" r:id="rId45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00"/>
    <a:srgbClr val="FF9B00"/>
    <a:srgbClr val="EC3B30"/>
    <a:srgbClr val="C33B30"/>
    <a:srgbClr val="9DBF00"/>
    <a:srgbClr val="B2D235"/>
    <a:srgbClr val="7491CC"/>
    <a:srgbClr val="ABA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67" autoAdjust="0"/>
  </p:normalViewPr>
  <p:slideViewPr>
    <p:cSldViewPr snapToGrid="0">
      <p:cViewPr varScale="1">
        <p:scale>
          <a:sx n="75" d="100"/>
          <a:sy n="75" d="100"/>
        </p:scale>
        <p:origin x="-720" y="-10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13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525315C-D16A-9149-9A7A-01969B4E7F87}" type="datetimeFigureOut">
              <a:rPr lang="en-US"/>
              <a:pPr>
                <a:defRPr/>
              </a:pPr>
              <a:t>8/4/2016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D6C1A51-16F7-7E40-AA76-749B3ED4AE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62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2A947-E2A9-004C-8B6D-AD9A29D2BBC0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639BA-346E-7440-91A8-1A5A9BA8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68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see the borders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41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Progressive</a:t>
            </a:r>
            <a:r>
              <a:rPr lang="en-US" baseline="0" dirty="0" smtClean="0"/>
              <a:t>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44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76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30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47650"/>
            <a:ext cx="3291840" cy="5265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47650"/>
            <a:ext cx="9631680" cy="52654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19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438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329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40181"/>
            <a:ext cx="6461760" cy="407289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40181"/>
            <a:ext cx="6461760" cy="407289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295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85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48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837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18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29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</a:pPr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63040" eaLnBrk="1" fontAlgn="auto" hangingPunct="1">
                <a:spcBef>
                  <a:spcPts val="0"/>
                </a:spcBef>
                <a:spcAft>
                  <a:spcPts val="0"/>
                </a:spcAft>
              </a:pPr>
              <a:t>8/4/2016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</a:pPr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6304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87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ctr" defTabSz="146304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733800"/>
            <a:ext cx="12435840" cy="2377440"/>
          </a:xfrm>
        </p:spPr>
        <p:txBody>
          <a:bodyPr>
            <a:noAutofit/>
          </a:bodyPr>
          <a:lstStyle/>
          <a:p>
            <a:pPr algn="l"/>
            <a:r>
              <a:rPr lang="en-US" sz="4800" b="1" dirty="0" smtClean="0"/>
              <a:t>Visualizing changes over time using dynamic hierarchies: </a:t>
            </a:r>
            <a:br>
              <a:rPr lang="en-US" sz="4800" b="1" dirty="0" smtClean="0"/>
            </a:br>
            <a:r>
              <a:rPr lang="en-US" sz="4800" b="1" dirty="0" smtClean="0"/>
              <a:t>TreeVersity2 and the </a:t>
            </a:r>
            <a:r>
              <a:rPr lang="en-US" sz="4800" b="1" dirty="0" err="1" smtClean="0"/>
              <a:t>StemView</a:t>
            </a:r>
            <a:endParaRPr lang="en-US" sz="4800" b="1" dirty="0"/>
          </a:p>
        </p:txBody>
      </p:sp>
      <p:sp>
        <p:nvSpPr>
          <p:cNvPr id="4" name="Rectangle 3"/>
          <p:cNvSpPr/>
          <p:nvPr/>
        </p:nvSpPr>
        <p:spPr>
          <a:xfrm>
            <a:off x="853440" y="6553200"/>
            <a:ext cx="8595360" cy="1471172"/>
          </a:xfrm>
          <a:prstGeom prst="rect">
            <a:avLst/>
          </a:prstGeom>
        </p:spPr>
        <p:txBody>
          <a:bodyPr wrap="square" lIns="146304" tIns="73152" rIns="146304" bIns="73152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John Alexis Guerra Gómez, </a:t>
            </a:r>
            <a:r>
              <a:rPr lang="en-US" sz="2800" dirty="0" smtClean="0">
                <a:solidFill>
                  <a:schemeClr val="tx1"/>
                </a:solidFill>
              </a:rPr>
              <a:t>Michael L. Pack, Catherine </a:t>
            </a:r>
            <a:r>
              <a:rPr lang="en-US" sz="2800" dirty="0" err="1" smtClean="0">
                <a:solidFill>
                  <a:schemeClr val="tx1"/>
                </a:solidFill>
              </a:rPr>
              <a:t>Plaisant</a:t>
            </a:r>
            <a:r>
              <a:rPr lang="en-US" sz="2800" dirty="0" smtClean="0">
                <a:solidFill>
                  <a:schemeClr val="tx1"/>
                </a:solidFill>
              </a:rPr>
              <a:t> and Ben </a:t>
            </a:r>
            <a:r>
              <a:rPr lang="en-US" sz="2800" dirty="0" err="1" smtClean="0">
                <a:solidFill>
                  <a:schemeClr val="tx1"/>
                </a:solidFill>
              </a:rPr>
              <a:t>Shneiderman</a:t>
            </a:r>
            <a:endParaRPr lang="en-US" sz="2800" dirty="0" smtClean="0">
              <a:solidFill>
                <a:schemeClr val="tx1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i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\\Vboxsvr\desktop\infoVis_DocColloquium\poster\images\hcil_logo.pn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6730" y="5879762"/>
            <a:ext cx="1600844" cy="141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\\Vboxsvr\desktop\infoVis_DocColloquium\poster\images\umd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98702" y="5955963"/>
            <a:ext cx="1190491" cy="119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\\Vboxsvr\desktop\Link to dissertation_proposal\presentation\images\CATT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26931" y="6184562"/>
            <a:ext cx="1371646" cy="731544"/>
          </a:xfrm>
          <a:prstGeom prst="rect">
            <a:avLst/>
          </a:prstGeom>
          <a:noFill/>
        </p:spPr>
      </p:pic>
      <p:pic>
        <p:nvPicPr>
          <p:cNvPr id="10" name="Picture 4" descr="\\vmware-host\Shared Folders\Desktop\parc_cmy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78" y="7378171"/>
            <a:ext cx="1915719" cy="8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 idx="4294967295"/>
          </p:nvPr>
        </p:nvSpPr>
        <p:spPr>
          <a:xfrm>
            <a:off x="0" y="328613"/>
            <a:ext cx="13166725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trees is more complicated!</a:t>
            </a:r>
          </a:p>
        </p:txBody>
      </p:sp>
      <p:pic>
        <p:nvPicPr>
          <p:cNvPr id="82947" name="Picture 3" descr="\\VBOXSVR\aguerra\documentos\phd\dissertation_proposal\presentation\images\IMG_04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301752"/>
            <a:ext cx="14717240" cy="88331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75360" y="6748273"/>
            <a:ext cx="10236766" cy="98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40671" tIns="70336" rIns="140671" bIns="70336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</a:rPr>
              <a:t>What about comparing them?</a:t>
            </a:r>
          </a:p>
        </p:txBody>
      </p:sp>
    </p:spTree>
    <p:extLst>
      <p:ext uri="{BB962C8B-B14F-4D97-AF65-F5344CB8AC3E}">
        <p14:creationId xmlns:p14="http://schemas.microsoft.com/office/powerpoint/2010/main" val="181186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Set of nodes and links </a:t>
            </a:r>
            <a:r>
              <a:rPr lang="en-US" dirty="0"/>
              <a:t>that express the parent-to-child </a:t>
            </a:r>
            <a:r>
              <a:rPr lang="en-US" dirty="0" smtClean="0"/>
              <a:t>relationship.</a:t>
            </a:r>
          </a:p>
          <a:p>
            <a:r>
              <a:rPr lang="en-US" dirty="0" smtClean="0"/>
              <a:t>Where each node: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uniquely labeled in the </a:t>
            </a:r>
            <a:r>
              <a:rPr lang="en-US" dirty="0" smtClean="0"/>
              <a:t>tree.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/>
              <a:t>one or more numeric variables with values over </a:t>
            </a:r>
            <a:r>
              <a:rPr lang="en-US" dirty="0" smtClean="0"/>
              <a:t>time.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ontains </a:t>
            </a:r>
            <a:r>
              <a:rPr lang="en-US" dirty="0"/>
              <a:t>one or more categorical attributes that may have more than one value.</a:t>
            </a:r>
          </a:p>
        </p:txBody>
      </p:sp>
    </p:spTree>
    <p:extLst>
      <p:ext uri="{BB962C8B-B14F-4D97-AF65-F5344CB8AC3E}">
        <p14:creationId xmlns:p14="http://schemas.microsoft.com/office/powerpoint/2010/main" val="39085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Trees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8301" y="1920240"/>
            <a:ext cx="4511040" cy="5815584"/>
            <a:chOff x="408301" y="1920240"/>
            <a:chExt cx="4511040" cy="5815584"/>
          </a:xfrm>
        </p:grpSpPr>
        <p:sp>
          <p:nvSpPr>
            <p:cNvPr id="29" name="Rounded Rectangle 28"/>
            <p:cNvSpPr/>
            <p:nvPr/>
          </p:nvSpPr>
          <p:spPr>
            <a:xfrm>
              <a:off x="408301" y="1920240"/>
              <a:ext cx="4511040" cy="58155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304" tIns="73152" rIns="146304" bIns="73152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 dirty="0">
                <a:solidFill>
                  <a:srgbClr val="4F81BD">
                    <a:lumMod val="20000"/>
                    <a:lumOff val="80000"/>
                  </a:srgbClr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24989" y="1955991"/>
              <a:ext cx="1728883" cy="935640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5100" b="1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Fixed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9600" y="4089083"/>
              <a:ext cx="109728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State</a:t>
              </a:r>
            </a:p>
          </p:txBody>
        </p:sp>
        <p:pic>
          <p:nvPicPr>
            <p:cNvPr id="35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544217"/>
              <a:ext cx="1912621" cy="29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609600" y="5135955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County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9600" y="6106706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City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158240" y="4620920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158240" y="5667793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014389" y="1920240"/>
            <a:ext cx="4511040" cy="5815584"/>
            <a:chOff x="5014389" y="1920240"/>
            <a:chExt cx="4511040" cy="5815584"/>
          </a:xfrm>
        </p:grpSpPr>
        <p:sp>
          <p:nvSpPr>
            <p:cNvPr id="40" name="Rounded Rectangle 39"/>
            <p:cNvSpPr/>
            <p:nvPr/>
          </p:nvSpPr>
          <p:spPr>
            <a:xfrm>
              <a:off x="5014389" y="1920240"/>
              <a:ext cx="4511040" cy="58155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304" tIns="73152" rIns="146304" bIns="73152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srgbClr val="4F81BD">
                    <a:lumMod val="20000"/>
                    <a:lumOff val="80000"/>
                  </a:srgbClr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89750" y="1921991"/>
              <a:ext cx="2662781" cy="935640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5100" b="1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Dynamic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41109" y="4089083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Gender</a:t>
              </a:r>
            </a:p>
          </p:txBody>
        </p:sp>
        <p:pic>
          <p:nvPicPr>
            <p:cNvPr id="43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910" y="3544217"/>
              <a:ext cx="1912621" cy="29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441109" y="5135955"/>
              <a:ext cx="164592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Ethnicity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41111" y="6106706"/>
              <a:ext cx="188003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Age range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6172629" y="4620920"/>
              <a:ext cx="0" cy="553098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6182789" y="5647277"/>
              <a:ext cx="0" cy="553098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9631680" y="1918214"/>
            <a:ext cx="4511040" cy="5817610"/>
            <a:chOff x="9631680" y="1918214"/>
            <a:chExt cx="4511040" cy="5817610"/>
          </a:xfrm>
        </p:grpSpPr>
        <p:sp>
          <p:nvSpPr>
            <p:cNvPr id="48" name="Rounded Rectangle 47"/>
            <p:cNvSpPr/>
            <p:nvPr/>
          </p:nvSpPr>
          <p:spPr>
            <a:xfrm>
              <a:off x="9631680" y="1920240"/>
              <a:ext cx="4511040" cy="58155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304" tIns="73152" rIns="146304" bIns="73152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srgbClr val="4F81BD">
                    <a:lumMod val="20000"/>
                    <a:lumOff val="80000"/>
                  </a:srgbClr>
                </a:solidFill>
                <a:latin typeface="Calibri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094722" y="1918214"/>
              <a:ext cx="2000754" cy="935640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5100" b="1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Mixed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997440" y="4089083"/>
              <a:ext cx="158496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Gender</a:t>
              </a:r>
            </a:p>
          </p:txBody>
        </p:sp>
        <p:pic>
          <p:nvPicPr>
            <p:cNvPr id="51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240" y="3544217"/>
              <a:ext cx="1912621" cy="29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9997440" y="5135955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State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97440" y="6106706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City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10546080" y="5667793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0546080" y="4620920"/>
              <a:ext cx="0" cy="553098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08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ounded Rectangle 51"/>
          <p:cNvSpPr/>
          <p:nvPr/>
        </p:nvSpPr>
        <p:spPr>
          <a:xfrm>
            <a:off x="6827520" y="2359152"/>
            <a:ext cx="6705600" cy="4937760"/>
          </a:xfrm>
          <a:prstGeom prst="roundRect">
            <a:avLst>
              <a:gd name="adj" fmla="val 6037"/>
            </a:avLst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657600" y="2468880"/>
            <a:ext cx="6583680" cy="4718304"/>
            <a:chOff x="2286000" y="1714500"/>
            <a:chExt cx="4114800" cy="3276600"/>
          </a:xfrm>
          <a:solidFill>
            <a:srgbClr val="C0504D"/>
          </a:solidFill>
        </p:grpSpPr>
        <p:sp>
          <p:nvSpPr>
            <p:cNvPr id="54" name="Rounded Rectangle 53"/>
            <p:cNvSpPr/>
            <p:nvPr/>
          </p:nvSpPr>
          <p:spPr>
            <a:xfrm>
              <a:off x="4267200" y="17145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2286000" y="33147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6827520" y="4773168"/>
            <a:ext cx="3413760" cy="2414016"/>
          </a:xfrm>
          <a:prstGeom prst="roundRect">
            <a:avLst>
              <a:gd name="adj" fmla="val 6037"/>
            </a:avLst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7" name="Picture 2" descr="\\VBOXSVR\aguerra\documentos\phd\dissertation_proposal\presentation\images\problemType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9206" y="4882896"/>
            <a:ext cx="3130074" cy="2194560"/>
          </a:xfrm>
          <a:prstGeom prst="rect">
            <a:avLst/>
          </a:prstGeom>
          <a:noFill/>
        </p:spPr>
      </p:pic>
      <p:pic>
        <p:nvPicPr>
          <p:cNvPr id="58" name="Picture 3" descr="\\VBOXSVR\aguerra\documentos\phd\dissertation_proposal\presentation\images\problemType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59" name="Picture 4" descr="\\VBOXSVR\aguerra\documentos\phd\dissertation_proposal\presentation\images\problemType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69" name="Picture 5" descr="\\VBOXSVR\aguerra\documentos\phd\dissertation_proposal\presentation\images\problemType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  <p:pic>
        <p:nvPicPr>
          <p:cNvPr id="70" name="Picture 6" descr="\\VBOXSVR\aguerra\documentos\phd\dissertation_proposal\presentation\images\problemType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3331" y="4882896"/>
            <a:ext cx="3130074" cy="2194560"/>
          </a:xfrm>
          <a:prstGeom prst="rect">
            <a:avLst/>
          </a:prstGeom>
          <a:noFill/>
        </p:spPr>
      </p:pic>
      <p:grpSp>
        <p:nvGrpSpPr>
          <p:cNvPr id="71" name="Group 70"/>
          <p:cNvGrpSpPr/>
          <p:nvPr/>
        </p:nvGrpSpPr>
        <p:grpSpPr>
          <a:xfrm>
            <a:off x="487683" y="1371605"/>
            <a:ext cx="3750112" cy="430888"/>
            <a:chOff x="304800" y="952500"/>
            <a:chExt cx="2343820" cy="299229"/>
          </a:xfrm>
        </p:grpSpPr>
        <p:sp>
          <p:nvSpPr>
            <p:cNvPr id="72" name="Rounded Rectangle 71"/>
            <p:cNvSpPr/>
            <p:nvPr/>
          </p:nvSpPr>
          <p:spPr>
            <a:xfrm>
              <a:off x="304800" y="9866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09600" y="952500"/>
              <a:ext cx="2039020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Addressed by related work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87682" y="1810515"/>
            <a:ext cx="4711914" cy="430888"/>
            <a:chOff x="304800" y="1257300"/>
            <a:chExt cx="2944946" cy="299229"/>
          </a:xfrm>
        </p:grpSpPr>
        <p:sp>
          <p:nvSpPr>
            <p:cNvPr id="75" name="Rounded Rectangle 74"/>
            <p:cNvSpPr/>
            <p:nvPr/>
          </p:nvSpPr>
          <p:spPr>
            <a:xfrm>
              <a:off x="304800" y="12914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09600" y="1257300"/>
              <a:ext cx="2640146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Partially addressed by related work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87681" y="2245139"/>
            <a:ext cx="3596260" cy="430888"/>
            <a:chOff x="304800" y="1559123"/>
            <a:chExt cx="2247663" cy="299229"/>
          </a:xfrm>
        </p:grpSpPr>
        <p:sp>
          <p:nvSpPr>
            <p:cNvPr id="78" name="Rounded Rectangle 77"/>
            <p:cNvSpPr/>
            <p:nvPr/>
          </p:nvSpPr>
          <p:spPr>
            <a:xfrm>
              <a:off x="304800" y="1593268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09600" y="1559123"/>
              <a:ext cx="1942863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Addressed by </a:t>
              </a:r>
              <a:r>
                <a:rPr lang="en-US" sz="2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TreeVersity</a:t>
              </a:r>
              <a:endParaRPr lang="en-US" sz="2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9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 to the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What Changed?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3658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5879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245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201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170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094620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$8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160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086301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Cherries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$7.1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190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0" y="579120"/>
            <a:ext cx="3657600" cy="504753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9850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\\VBOXSVR\Desktop\Link to dissertation\presentation\new_images\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1920242"/>
            <a:ext cx="3852122" cy="41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Picture 3" descr="\\VBOXSVR\Desktop\Link to dissertation\presentation\new_images\TreeMap_n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70" y="2079920"/>
            <a:ext cx="5037030" cy="38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\\VBOXSVR\Desktop\Link to HCIL_Symposium_2013\Bullet_narr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0" y="2025056"/>
            <a:ext cx="5089370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67034" y="6102159"/>
            <a:ext cx="5202428" cy="326712"/>
          </a:xfrm>
          <a:prstGeom prst="rect">
            <a:avLst/>
          </a:prstGeom>
          <a:noFill/>
        </p:spPr>
        <p:txBody>
          <a:bodyPr wrap="none" lIns="140671" tIns="70336" rIns="140671" bIns="70336" rtlCol="0">
            <a:spAutoFit/>
          </a:bodyPr>
          <a:lstStyle/>
          <a:p>
            <a:r>
              <a:rPr lang="en-US" sz="1200" dirty="0" smtClean="0"/>
              <a:t>The Bullet [Guerra Gómez, Buck-</a:t>
            </a:r>
            <a:r>
              <a:rPr lang="en-US" sz="1200" dirty="0" err="1" smtClean="0"/>
              <a:t>Colmean</a:t>
            </a:r>
            <a:r>
              <a:rPr lang="en-US" sz="1200" dirty="0" smtClean="0"/>
              <a:t>, </a:t>
            </a:r>
            <a:r>
              <a:rPr lang="en-US" sz="1200" dirty="0" err="1" smtClean="0"/>
              <a:t>Plaisant</a:t>
            </a:r>
            <a:r>
              <a:rPr lang="en-US" sz="1200" dirty="0"/>
              <a:t>, </a:t>
            </a:r>
            <a:r>
              <a:rPr lang="en-US" sz="1200" dirty="0" err="1" smtClean="0"/>
              <a:t>Shnederman</a:t>
            </a:r>
            <a:r>
              <a:rPr lang="en-US" sz="1200" dirty="0" smtClean="0"/>
              <a:t> 2012]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8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StemView</a:t>
            </a:r>
            <a:r>
              <a:rPr lang="en-US" dirty="0" smtClean="0"/>
              <a:t>: 5 characteristics of change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06882" y="3664607"/>
            <a:ext cx="5208504" cy="1970019"/>
            <a:chOff x="1706882" y="3664607"/>
            <a:chExt cx="5208504" cy="1970019"/>
          </a:xfrm>
        </p:grpSpPr>
        <p:sp>
          <p:nvSpPr>
            <p:cNvPr id="10" name="TextBox 9"/>
            <p:cNvSpPr txBox="1"/>
            <p:nvPr/>
          </p:nvSpPr>
          <p:spPr>
            <a:xfrm>
              <a:off x="1706882" y="3664607"/>
              <a:ext cx="5208504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Relative Change (Height)</a:t>
              </a:r>
            </a:p>
          </p:txBody>
        </p:sp>
        <p:pic>
          <p:nvPicPr>
            <p:cNvPr id="3" name="Picture 2" descr="\\VBOXSVR\Desktop\Link to dissertation\presentation\new_images\height_example_co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23" y="4362788"/>
              <a:ext cx="3837595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706880" y="1476519"/>
            <a:ext cx="4631011" cy="2125110"/>
            <a:chOff x="1706880" y="1476519"/>
            <a:chExt cx="4631011" cy="2125110"/>
          </a:xfrm>
        </p:grpSpPr>
        <p:sp>
          <p:nvSpPr>
            <p:cNvPr id="4" name="TextBox 3"/>
            <p:cNvSpPr txBox="1"/>
            <p:nvPr/>
          </p:nvSpPr>
          <p:spPr>
            <a:xfrm>
              <a:off x="1706880" y="1476519"/>
              <a:ext cx="4631011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Actual Change (Color)</a:t>
              </a:r>
            </a:p>
          </p:txBody>
        </p:sp>
        <p:pic>
          <p:nvPicPr>
            <p:cNvPr id="5" name="Picture 3" descr="\\VBOXSVR\Desktop\Link to dissertation\presentation\new_images\color_example_co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18" y="2329791"/>
              <a:ext cx="3894269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497469" y="1997394"/>
            <a:ext cx="2410458" cy="1999611"/>
            <a:chOff x="9497469" y="1997394"/>
            <a:chExt cx="2410458" cy="1999611"/>
          </a:xfrm>
        </p:grpSpPr>
        <p:sp>
          <p:nvSpPr>
            <p:cNvPr id="12" name="TextBox 11"/>
            <p:cNvSpPr txBox="1"/>
            <p:nvPr/>
          </p:nvSpPr>
          <p:spPr>
            <a:xfrm>
              <a:off x="9640001" y="1997394"/>
              <a:ext cx="2125403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Direction</a:t>
              </a:r>
            </a:p>
          </p:txBody>
        </p:sp>
        <p:pic>
          <p:nvPicPr>
            <p:cNvPr id="2053" name="Picture 5" descr="\\VBOXSVR\Desktop\Link to dissertation\presentation\new_images\StemView_direction_co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469" y="2725167"/>
              <a:ext cx="2410458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706884" y="5844703"/>
            <a:ext cx="4515390" cy="1936638"/>
            <a:chOff x="1706884" y="5844703"/>
            <a:chExt cx="4515390" cy="1936638"/>
          </a:xfrm>
        </p:grpSpPr>
        <p:sp>
          <p:nvSpPr>
            <p:cNvPr id="11" name="TextBox 10"/>
            <p:cNvSpPr txBox="1"/>
            <p:nvPr/>
          </p:nvSpPr>
          <p:spPr>
            <a:xfrm>
              <a:off x="1706884" y="5844703"/>
              <a:ext cx="4515390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Ending Value (Width)</a:t>
              </a:r>
            </a:p>
          </p:txBody>
        </p:sp>
        <p:pic>
          <p:nvPicPr>
            <p:cNvPr id="2054" name="Picture 6" descr="\\VBOXSVR\Desktop\Link to dissertation\presentation\new_images\width_example_co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563" y="6509503"/>
              <a:ext cx="3826555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7602778" y="5470043"/>
            <a:ext cx="6799022" cy="2425265"/>
            <a:chOff x="7602778" y="5470043"/>
            <a:chExt cx="6799022" cy="2425265"/>
          </a:xfrm>
        </p:grpSpPr>
        <p:sp>
          <p:nvSpPr>
            <p:cNvPr id="13" name="TextBox 12"/>
            <p:cNvSpPr txBox="1"/>
            <p:nvPr/>
          </p:nvSpPr>
          <p:spPr>
            <a:xfrm>
              <a:off x="7602778" y="5638800"/>
              <a:ext cx="1862814" cy="131728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Created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Node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229102" y="5577843"/>
              <a:ext cx="2172698" cy="1329595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Removed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node</a:t>
              </a:r>
            </a:p>
          </p:txBody>
        </p:sp>
        <p:pic>
          <p:nvPicPr>
            <p:cNvPr id="2052" name="Picture 4" descr="\\VBOXSVR\Desktop\Link to dissertation\presentation\new_images\stemView_created_and_removed_col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0001" y="5470043"/>
              <a:ext cx="2515250" cy="1662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058400" y="7162800"/>
              <a:ext cx="1655801" cy="732508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B</a:t>
              </a:r>
              <a:r>
                <a:rPr lang="en-US" sz="3800" dirty="0" smtClean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order </a:t>
              </a:r>
              <a:endParaRPr lang="en-US" sz="3800" dirty="0">
                <a:solidFill>
                  <a:srgbClr val="4F81BD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700490" y="5831840"/>
              <a:ext cx="990600" cy="437802"/>
            </a:xfrm>
            <a:prstGeom prst="rect">
              <a:avLst/>
            </a:prstGeom>
            <a:noFill/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082250" y="6339840"/>
              <a:ext cx="906550" cy="437802"/>
            </a:xfrm>
            <a:prstGeom prst="rect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7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StemView</a:t>
            </a:r>
            <a:endParaRPr lang="en-US" dirty="0"/>
          </a:p>
        </p:txBody>
      </p:sp>
      <p:pic>
        <p:nvPicPr>
          <p:cNvPr id="6" name="Picture 2" descr="\\VBOXSVR\Desktop\Link to dissertation\presentation\new_images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0" y="1481330"/>
            <a:ext cx="9022080" cy="634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7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Calibri"/>
              </a:rPr>
              <a:t>So you are collecting some data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658784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55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\\VBOXSVR\Desktop\Link to dissertation\presentation\new_images\ste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4" y="384051"/>
            <a:ext cx="10418421" cy="732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\\VBOXSVR\Desktop\Link to dissertation\presentation\new_images\ste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1854"/>
            <a:ext cx="10416989" cy="732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\\VBOXSVR\Desktop\Link to dissertation\presentation\new_images\ste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6" y="381854"/>
            <a:ext cx="10416987" cy="732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\\VBOXSVR\Desktop\Link to dissertation\presentation\new_images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1854"/>
            <a:ext cx="10416989" cy="732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5" name="Picture 4" descr="security helm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609600"/>
            <a:ext cx="13258800" cy="99220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Þ</a:t>
            </a:r>
            <a:endParaRPr lang="en-US" dirty="0"/>
          </a:p>
        </p:txBody>
      </p:sp>
      <p:pic>
        <p:nvPicPr>
          <p:cNvPr id="64515" name="Picture 3" descr="\\VBOXSVR\Desktop\Link to dissertation\presentation\new_images\2013_03_29_Budget_2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778"/>
            <a:ext cx="14630400" cy="708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6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Reporting Tool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0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\\VBOXSVR\Desktop\Link to dissertation\presentation\new_images\2013_03_29_Budget_2013_repor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5" y="609600"/>
            <a:ext cx="14569440" cy="70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 descr="\\VBOXSVR\Desktop\Link to dissertation\presentation\new_images\Reporting_with_call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776"/>
            <a:ext cx="14630400" cy="708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7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13 Case </a:t>
            </a:r>
            <a:r>
              <a:rPr lang="en-US" dirty="0"/>
              <a:t>Studies </a:t>
            </a:r>
            <a:r>
              <a:rPr lang="en-US" dirty="0" smtClean="0"/>
              <a:t>that </a:t>
            </a:r>
            <a:r>
              <a:rPr lang="en-US" dirty="0"/>
              <a:t>revealed strengths &amp; </a:t>
            </a:r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subTitle" idx="1"/>
          </p:nvPr>
        </p:nvSpPr>
        <p:spPr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81BD"/>
                </a:solidFill>
              </a:rPr>
              <a:t>13 case studies with 9 partners</a:t>
            </a:r>
            <a:endParaRPr lang="en-US" dirty="0">
              <a:solidFill>
                <a:srgbClr val="4F81BD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3" y="1025990"/>
            <a:ext cx="13844659" cy="284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53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nd it has many attributes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04622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88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11033760" y="4148863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498080" y="4148863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840480" y="4148863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43840" y="4148863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094720" y="91442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216640" y="1432560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Students demographics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227,158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59040" y="91442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0960" y="1432560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Passengers flying in the US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65,524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162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01440" y="91442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23360" y="1432560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Lung cancer death rates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1,716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13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2 tree comp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91442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0" name="Picture 2" descr="X:\jguerra On My Mac\Dropbox\Link to InfoViz2013\presentation\images\idb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1" y="4354604"/>
            <a:ext cx="2783202" cy="9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X:\jguerra On My Mac\Dropbox\Link to InfoViz2013\presentation\images\omb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46" y="4010808"/>
            <a:ext cx="1584960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:\jguerra On My Mac\Dropbox\Link to InfoViz2013\presentation\images\umd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250" y="2963"/>
            <a:ext cx="1514528" cy="15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X:\jguerra On My Mac\Dropbox\Link to InfoViz2013\presentation\images\d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475" y="0"/>
            <a:ext cx="1622973" cy="162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X:\jguerra On My Mac\Dropbox\Link to InfoViz2013\presentation\images\eb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" y="4235012"/>
            <a:ext cx="2864370" cy="109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X:\jguerra On My Mac\Dropbox\Link to InfoViz2013\presentation\images\fd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"/>
            <a:ext cx="2438400" cy="97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X:\jguerra On My Mac\Dropbox\Link to InfoViz2013\presentation\images\nci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71" y="297620"/>
            <a:ext cx="1828800" cy="113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" y="1432560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Drugs’ adverse effects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2,964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4 tree comp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55680" y="5489982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Traffic  bottlenecks data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96,205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24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20000" y="5489982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Imports/exports in the continent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119,741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19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62400" y="5489982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US Federal Budget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4,845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56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760" y="5489982"/>
            <a:ext cx="2926080" cy="2379113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Product’s sales and inventories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63,068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1 tree comp</a:t>
            </a:r>
          </a:p>
        </p:txBody>
      </p:sp>
      <p:pic>
        <p:nvPicPr>
          <p:cNvPr id="50" name="Picture 7" descr="X:\jguerra On My Mac\Dropbox\Link to InfoViz2013\presentation\images\CATT_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505" y="4354603"/>
            <a:ext cx="2060354" cy="109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FDA 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3200" y="3565734"/>
            <a:ext cx="1096264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How do </a:t>
            </a:r>
            <a:r>
              <a:rPr lang="en-US" sz="5400" dirty="0" smtClean="0"/>
              <a:t>drug </a:t>
            </a:r>
            <a:r>
              <a:rPr lang="en-US" sz="5400" b="1" dirty="0"/>
              <a:t>adverse effects </a:t>
            </a:r>
            <a:r>
              <a:rPr lang="en-US" sz="5400" dirty="0"/>
              <a:t>change over time?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5040" y="2550160"/>
            <a:ext cx="78413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EBGM</a:t>
            </a:r>
            <a:r>
              <a:rPr lang="en-US" dirty="0" smtClean="0"/>
              <a:t>: </a:t>
            </a:r>
            <a:r>
              <a:rPr lang="en-US" dirty="0"/>
              <a:t>Empiric Bayes Geometric </a:t>
            </a:r>
            <a:r>
              <a:rPr lang="en-US" dirty="0" smtClean="0"/>
              <a:t>Mean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4846294"/>
            <a:ext cx="125158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index </a:t>
            </a:r>
            <a:r>
              <a:rPr lang="en-US" dirty="0"/>
              <a:t>of how many more than expected reports of an adverse effect have been received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9498" y="3916792"/>
            <a:ext cx="21237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human: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5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\\VBOXSVR\Desktop\Link to dissertation\presentation\new_images\sectorMa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62" y="1042416"/>
            <a:ext cx="14124616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65005"/>
            <a:ext cx="13335000" cy="1646237"/>
          </a:xfrm>
        </p:spPr>
        <p:txBody>
          <a:bodyPr/>
          <a:lstStyle/>
          <a:p>
            <a:r>
              <a:rPr lang="en-US" dirty="0" smtClean="0"/>
              <a:t>Sector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\\VBOXSVR\Desktop\Link to dissertation\presentation\new_images\2013_03_29_FDA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" y="603504"/>
            <a:ext cx="14630400" cy="708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8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5320780"/>
            <a:ext cx="13318294" cy="100382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140671" tIns="70336" rIns="140671" bIns="70336" rtlCol="0">
            <a:spAutoFit/>
          </a:bodyPr>
          <a:lstStyle>
            <a:defPPr>
              <a:defRPr lang="en-US"/>
            </a:defPPr>
            <a:lvl1pPr>
              <a:defRPr i="1"/>
            </a:lvl1pPr>
          </a:lstStyle>
          <a:p>
            <a:r>
              <a:rPr lang="en-US" sz="2800" dirty="0" smtClean="0"/>
              <a:t>“Numerous </a:t>
            </a:r>
            <a:r>
              <a:rPr lang="en-US" sz="2800" dirty="0"/>
              <a:t>examples of obvious, but heretofore unrevealed patterns were discovered</a:t>
            </a:r>
            <a:r>
              <a:rPr lang="en-US" sz="2800" dirty="0" smtClean="0"/>
              <a:t>.”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463040" y="3553301"/>
            <a:ext cx="12617251" cy="1434707"/>
          </a:xfrm>
          <a:prstGeom prst="rect">
            <a:avLst/>
          </a:prstGeom>
          <a:noFill/>
        </p:spPr>
        <p:txBody>
          <a:bodyPr wrap="square" lIns="140671" tIns="70336" rIns="140671" bIns="70336" rtlCol="0">
            <a:spAutoFit/>
          </a:bodyPr>
          <a:lstStyle/>
          <a:p>
            <a:pPr algn="r"/>
            <a:r>
              <a:rPr lang="en-US" sz="2800" i="1" dirty="0" smtClean="0"/>
              <a:t>“I've </a:t>
            </a:r>
            <a:r>
              <a:rPr lang="en-US" sz="2800" i="1" dirty="0"/>
              <a:t>spent many hours in color coded Excel files </a:t>
            </a:r>
            <a:r>
              <a:rPr lang="en-US" sz="2800" i="1" dirty="0" smtClean="0"/>
              <a:t>expressing </a:t>
            </a:r>
            <a:r>
              <a:rPr lang="en-US" sz="2800" i="1" dirty="0"/>
              <a:t>changes at query and category levels. The visualization and what changed views made this process much more efficient and easier to share</a:t>
            </a:r>
            <a:r>
              <a:rPr lang="en-US" sz="2800" i="1" dirty="0" smtClean="0"/>
              <a:t>.”</a:t>
            </a:r>
            <a:endParaRPr lang="en-US" sz="2800" i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1850584"/>
            <a:ext cx="12966165" cy="1434707"/>
          </a:xfrm>
          <a:prstGeom prst="rect">
            <a:avLst/>
          </a:prstGeom>
          <a:noFill/>
        </p:spPr>
        <p:txBody>
          <a:bodyPr wrap="square" lIns="140671" tIns="70336" rIns="140671" bIns="70336" rtlCol="0">
            <a:spAutoFit/>
          </a:bodyPr>
          <a:lstStyle/>
          <a:p>
            <a:r>
              <a:rPr lang="en-US" sz="2800" i="1" dirty="0" smtClean="0"/>
              <a:t>“</a:t>
            </a:r>
            <a:r>
              <a:rPr lang="en-US" sz="2800" i="1" dirty="0" err="1" smtClean="0"/>
              <a:t>TreeVersity</a:t>
            </a:r>
            <a:r>
              <a:rPr lang="en-US" sz="2800" i="1" dirty="0" smtClean="0"/>
              <a:t> </a:t>
            </a:r>
            <a:r>
              <a:rPr lang="en-US" sz="2800" i="1" dirty="0"/>
              <a:t>easily showed us multi-years of the data in a graphical form at once without having to download the data into excel and create graphics. We can do that analysis now, but </a:t>
            </a:r>
            <a:r>
              <a:rPr lang="en-US" sz="2800" i="1" dirty="0" err="1"/>
              <a:t>TreeVersity</a:t>
            </a:r>
            <a:r>
              <a:rPr lang="en-US" sz="2800" i="1" dirty="0"/>
              <a:t> was much quicker</a:t>
            </a:r>
            <a:r>
              <a:rPr lang="en-US" sz="2800" i="1" dirty="0" smtClean="0"/>
              <a:t>.”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5459002" y="304800"/>
            <a:ext cx="8637998" cy="1434707"/>
          </a:xfrm>
          <a:prstGeom prst="rect">
            <a:avLst/>
          </a:prstGeom>
          <a:noFill/>
        </p:spPr>
        <p:txBody>
          <a:bodyPr wrap="square" lIns="140671" tIns="70336" rIns="140671" bIns="70336" rtlCol="0">
            <a:spAutoFit/>
          </a:bodyPr>
          <a:lstStyle/>
          <a:p>
            <a:pPr algn="r"/>
            <a:r>
              <a:rPr lang="en-US" sz="2800" i="1" dirty="0" smtClean="0"/>
              <a:t>“The </a:t>
            </a:r>
            <a:r>
              <a:rPr lang="en-US" sz="2800" i="1" dirty="0"/>
              <a:t>work I can achieve with </a:t>
            </a:r>
            <a:r>
              <a:rPr lang="en-US" sz="2800" i="1" dirty="0" err="1"/>
              <a:t>TreeVersity</a:t>
            </a:r>
            <a:r>
              <a:rPr lang="en-US" sz="2800" i="1" dirty="0"/>
              <a:t> is equivalent to years of analysis with our previous </a:t>
            </a:r>
            <a:r>
              <a:rPr lang="en-US" sz="2800" i="1" dirty="0" smtClean="0"/>
              <a:t>methods”</a:t>
            </a:r>
            <a:endParaRPr lang="en-US" sz="2800" i="1" dirty="0"/>
          </a:p>
        </p:txBody>
      </p:sp>
      <p:sp>
        <p:nvSpPr>
          <p:cNvPr id="14" name="Rectangle 13"/>
          <p:cNvSpPr/>
          <p:nvPr/>
        </p:nvSpPr>
        <p:spPr>
          <a:xfrm>
            <a:off x="3749037" y="6616180"/>
            <a:ext cx="10576563" cy="100382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140671" tIns="70336" rIns="140671" bIns="70336" rtlCol="0">
            <a:spAutoFit/>
          </a:bodyPr>
          <a:lstStyle/>
          <a:p>
            <a:r>
              <a:rPr lang="en-US" sz="2800" i="1" dirty="0" smtClean="0"/>
              <a:t>“We </a:t>
            </a:r>
            <a:r>
              <a:rPr lang="en-US" sz="2800" i="1" dirty="0"/>
              <a:t>use Hyperion and excel for analysis.  </a:t>
            </a:r>
            <a:r>
              <a:rPr lang="en-US" sz="2800" i="1" dirty="0" smtClean="0"/>
              <a:t>However</a:t>
            </a:r>
            <a:r>
              <a:rPr lang="en-US" sz="2800" i="1" dirty="0"/>
              <a:t>, </a:t>
            </a:r>
            <a:r>
              <a:rPr lang="en-US" sz="2800" i="1" dirty="0" err="1"/>
              <a:t>TreeVersity</a:t>
            </a:r>
            <a:r>
              <a:rPr lang="en-US" sz="2800" i="1" dirty="0"/>
              <a:t> made it much easier to see multi-year trends</a:t>
            </a:r>
            <a:r>
              <a:rPr lang="en-US" sz="2800" i="1" dirty="0" smtClean="0"/>
              <a:t>.”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8068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1752600"/>
            <a:ext cx="9448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We need to run it in-site, and cannot install all the requirements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021236" y="3285960"/>
            <a:ext cx="62164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It shows too much information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989112" y="4400845"/>
            <a:ext cx="74385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We need to see more information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010982" y="5692177"/>
            <a:ext cx="111373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It requires some training to understand the </a:t>
            </a:r>
            <a:r>
              <a:rPr lang="en-US" i="1" dirty="0" err="1" smtClean="0"/>
              <a:t>StemView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222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\\VBOXSVR\Desktop\Link to dissertation\presentation\new_images\exit_questionnaire_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19" y="944546"/>
            <a:ext cx="6876541" cy="61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0" y="868363"/>
            <a:ext cx="5875338" cy="648335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q1: For this particular case study </a:t>
            </a:r>
            <a:r>
              <a:rPr lang="en-US" dirty="0" err="1"/>
              <a:t>TreeVersity</a:t>
            </a:r>
            <a:r>
              <a:rPr lang="en-US" dirty="0"/>
              <a:t> was:</a:t>
            </a:r>
          </a:p>
          <a:p>
            <a:r>
              <a:rPr lang="en-US" dirty="0"/>
              <a:t>q2: In general the tool is likely to be:</a:t>
            </a:r>
          </a:p>
          <a:p>
            <a:r>
              <a:rPr lang="en-US" dirty="0"/>
              <a:t>q3: Did the reporting tool help direct your exploration?</a:t>
            </a:r>
          </a:p>
          <a:p>
            <a:r>
              <a:rPr lang="en-US" dirty="0"/>
              <a:t>q4: Did you find the </a:t>
            </a:r>
            <a:r>
              <a:rPr lang="en-US" dirty="0" err="1"/>
              <a:t>StemView</a:t>
            </a:r>
            <a:r>
              <a:rPr lang="en-US" dirty="0"/>
              <a:t> comprehensible?</a:t>
            </a:r>
          </a:p>
          <a:p>
            <a:r>
              <a:rPr lang="en-US" dirty="0"/>
              <a:t>q5: Did you find the Bullet comprehensible?</a:t>
            </a:r>
          </a:p>
          <a:p>
            <a:r>
              <a:rPr lang="en-US" dirty="0"/>
              <a:t>q6: Would you like to continue working with </a:t>
            </a:r>
            <a:r>
              <a:rPr lang="en-US" dirty="0" err="1"/>
              <a:t>Treeversity</a:t>
            </a:r>
            <a:r>
              <a:rPr lang="en-US" dirty="0"/>
              <a:t>?</a:t>
            </a:r>
          </a:p>
          <a:p>
            <a:r>
              <a:rPr lang="en-US" dirty="0"/>
              <a:t>q7: Would you be willing to install and use </a:t>
            </a:r>
            <a:r>
              <a:rPr lang="en-US" dirty="0" err="1"/>
              <a:t>Treeversity</a:t>
            </a:r>
            <a:r>
              <a:rPr lang="en-US" dirty="0"/>
              <a:t> on your own?</a:t>
            </a:r>
          </a:p>
          <a:p>
            <a:r>
              <a:rPr lang="en-US" dirty="0"/>
              <a:t>q8: How does this compare to your original expectations before starting with the tool.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3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\\VBOXSVR\Desktop\Link to dissertation\presentation\new_images\exit_questionnaire_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86" y="195944"/>
            <a:ext cx="6876541" cy="61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41649" y="6122486"/>
            <a:ext cx="80129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2: In general TreeVersity2 is likely to be</a:t>
            </a:r>
          </a:p>
        </p:txBody>
      </p:sp>
      <p:sp>
        <p:nvSpPr>
          <p:cNvPr id="4" name="Rectangle 3"/>
          <p:cNvSpPr/>
          <p:nvPr/>
        </p:nvSpPr>
        <p:spPr>
          <a:xfrm>
            <a:off x="7568618" y="6868267"/>
            <a:ext cx="3238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7: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Extremely useful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2993" y="6868267"/>
            <a:ext cx="3078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1: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Not useful at all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443726" y="1243213"/>
            <a:ext cx="3529344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85460" y="1248566"/>
            <a:ext cx="770042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some numerical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48080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1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\\VBOXSVR\Desktop\Link to dissertation\presentation\new_images\exit_questionnaire_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86" y="195944"/>
            <a:ext cx="6876541" cy="61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06889" y="6122486"/>
            <a:ext cx="94593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q4: Did you find the </a:t>
            </a:r>
            <a:r>
              <a:rPr lang="en-US" dirty="0" err="1"/>
              <a:t>StemView</a:t>
            </a:r>
            <a:r>
              <a:rPr lang="en-US" dirty="0"/>
              <a:t> comprehensible?</a:t>
            </a:r>
          </a:p>
        </p:txBody>
      </p:sp>
      <p:sp>
        <p:nvSpPr>
          <p:cNvPr id="4" name="Rectangle 3"/>
          <p:cNvSpPr/>
          <p:nvPr/>
        </p:nvSpPr>
        <p:spPr>
          <a:xfrm>
            <a:off x="7488404" y="6868267"/>
            <a:ext cx="5533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7: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Extremely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easy to comprehend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1156" y="6868267"/>
            <a:ext cx="4755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1: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Not comprehensible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at all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673648" y="1243213"/>
            <a:ext cx="2299421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85460" y="1248566"/>
            <a:ext cx="1826172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7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\\VBOXSVR\Desktop\Link to dissertation\presentation\new_images\exit_questionnaire_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86" y="195944"/>
            <a:ext cx="6876541" cy="61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52970" y="6122486"/>
            <a:ext cx="107672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q6: Would you like to continue working with </a:t>
            </a:r>
            <a:r>
              <a:rPr lang="en-US" dirty="0" err="1"/>
              <a:t>Treeversity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36533" y="6868267"/>
            <a:ext cx="3896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7: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I will definitely use it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8484" y="6868267"/>
            <a:ext cx="20207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1: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Not at all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863466" y="1243213"/>
            <a:ext cx="1109603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85459" y="1248566"/>
            <a:ext cx="3002619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35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Center for Advanced Transportation Technologies (CATT Lab)</a:t>
            </a:r>
          </a:p>
          <a:p>
            <a:r>
              <a:rPr lang="en-US" sz="3200" dirty="0" smtClean="0"/>
              <a:t>The </a:t>
            </a:r>
            <a:r>
              <a:rPr lang="en-US" sz="3200" dirty="0"/>
              <a:t>Center for Integrated Transportation Systems </a:t>
            </a:r>
            <a:r>
              <a:rPr lang="en-US" sz="3200" dirty="0" smtClean="0"/>
              <a:t>Management</a:t>
            </a:r>
          </a:p>
          <a:p>
            <a:r>
              <a:rPr lang="en-US" sz="3200" dirty="0"/>
              <a:t>The Fulbright International Science and Technology Scholarship</a:t>
            </a:r>
          </a:p>
          <a:p>
            <a:endParaRPr lang="en-US" sz="1600" dirty="0" smtClean="0"/>
          </a:p>
          <a:p>
            <a:r>
              <a:rPr lang="en-US" sz="3200" dirty="0"/>
              <a:t>Audra Buck-</a:t>
            </a:r>
            <a:r>
              <a:rPr lang="en-US" sz="3200" dirty="0" smtClean="0"/>
              <a:t>Coleman</a:t>
            </a:r>
          </a:p>
          <a:p>
            <a:endParaRPr lang="en-US" sz="1600" dirty="0" smtClean="0"/>
          </a:p>
          <a:p>
            <a:r>
              <a:rPr lang="en-US" sz="3200" dirty="0" smtClean="0"/>
              <a:t>Palo Alto Research Center, a Xerox Company</a:t>
            </a:r>
          </a:p>
          <a:p>
            <a:endParaRPr lang="en-US" sz="1600" dirty="0" smtClean="0"/>
          </a:p>
          <a:p>
            <a:r>
              <a:rPr lang="en-US" sz="3200" dirty="0" smtClean="0"/>
              <a:t>Our Reviewers</a:t>
            </a:r>
          </a:p>
          <a:p>
            <a:r>
              <a:rPr lang="en-US" sz="3200" dirty="0" smtClean="0"/>
              <a:t>Our case studies partners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59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0" y="330200"/>
            <a:ext cx="5516563" cy="1371600"/>
          </a:xfrm>
          <a:noFill/>
        </p:spPr>
        <p:txBody>
          <a:bodyPr/>
          <a:lstStyle/>
          <a:p>
            <a:r>
              <a:rPr lang="en-US" dirty="0" smtClean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905000"/>
            <a:ext cx="5897563" cy="36576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err="1" smtClean="0"/>
              <a:t>StemView</a:t>
            </a:r>
            <a:r>
              <a:rPr lang="en-US" sz="3200" dirty="0"/>
              <a:t> </a:t>
            </a:r>
            <a:r>
              <a:rPr lang="en-US" sz="3200" dirty="0" smtClean="0"/>
              <a:t>shows </a:t>
            </a:r>
            <a:r>
              <a:rPr lang="en-US" sz="3200" dirty="0"/>
              <a:t>5 characteristics of </a:t>
            </a:r>
            <a:r>
              <a:rPr lang="en-US" sz="3200" dirty="0" smtClean="0"/>
              <a:t>change</a:t>
            </a:r>
          </a:p>
          <a:p>
            <a:r>
              <a:rPr lang="en-US" sz="3200" dirty="0" smtClean="0"/>
              <a:t>Dynamic/Fixed/Hybrid Hierarchies that aggregate or not</a:t>
            </a:r>
          </a:p>
          <a:p>
            <a:r>
              <a:rPr lang="en-US" sz="3200" dirty="0" smtClean="0"/>
              <a:t>Created and removed nodes</a:t>
            </a:r>
          </a:p>
          <a:p>
            <a:r>
              <a:rPr lang="en-US" sz="3200" dirty="0" smtClean="0"/>
              <a:t>Not only leaf nodes</a:t>
            </a:r>
            <a:endParaRPr lang="en-US" sz="3200" dirty="0"/>
          </a:p>
          <a:p>
            <a:r>
              <a:rPr lang="en-US" sz="3200" dirty="0"/>
              <a:t>Reporting </a:t>
            </a:r>
            <a:r>
              <a:rPr lang="en-US" sz="3200" dirty="0" smtClean="0"/>
              <a:t>tool</a:t>
            </a:r>
            <a:endParaRPr lang="en-US" sz="3200" dirty="0"/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304800" y="5638800"/>
            <a:ext cx="7315200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John Alexis Guerra Gómez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@</a:t>
            </a:r>
            <a:r>
              <a:rPr lang="en-US" sz="29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duto_guerra</a:t>
            </a: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http://</a:t>
            </a:r>
            <a:r>
              <a:rPr lang="en-US" sz="29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duto.co</a:t>
            </a:r>
            <a:r>
              <a:rPr lang="en-US" sz="29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/</a:t>
            </a:r>
            <a:r>
              <a:rPr lang="en-US" sz="29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aguerra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" name="TreeVersityQuickDemo.mov.avi.e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7.39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457200"/>
            <a:ext cx="7558164" cy="42514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58000" y="5029200"/>
            <a:ext cx="7435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3600" b="1" dirty="0" smtClean="0"/>
              <a:t>http://</a:t>
            </a:r>
            <a:r>
              <a:rPr lang="en-US" sz="3600" b="1" dirty="0" err="1" smtClean="0"/>
              <a:t>treeversity.cattlab.umd.edu</a:t>
            </a:r>
            <a:endParaRPr lang="en-US" sz="3600" b="1" dirty="0"/>
          </a:p>
        </p:txBody>
      </p:sp>
      <p:pic>
        <p:nvPicPr>
          <p:cNvPr id="11" name="Picture 10" descr="\\Vboxsvr\desktop\infoVis_DocColloquium\poster\images\hcil_logo.pn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26730" y="5879762"/>
            <a:ext cx="1600844" cy="141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\\Vboxsvr\desktop\infoVis_DocColloquium\poster\images\umd_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298702" y="5955963"/>
            <a:ext cx="1190491" cy="119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\\Vboxsvr\desktop\Link to dissertation_proposal\presentation\images\CATT_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826931" y="6184562"/>
            <a:ext cx="1371646" cy="731544"/>
          </a:xfrm>
          <a:prstGeom prst="rect">
            <a:avLst/>
          </a:prstGeom>
          <a:noFill/>
        </p:spPr>
      </p:pic>
      <p:pic>
        <p:nvPicPr>
          <p:cNvPr id="18" name="Picture 4" descr="\\vmware-host\Shared Folders\Desktop\parc_cmy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78" y="7378171"/>
            <a:ext cx="1915719" cy="8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5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48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some categorical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918448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And it changes over time…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13770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71948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245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201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170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97535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$8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160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817578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Cherries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$7.1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190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3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What Changed?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93099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31211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245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201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170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74468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$8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160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27606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Cherries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$7.1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190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0" y="579120"/>
            <a:ext cx="3657600" cy="504753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134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4267200"/>
            <a:ext cx="2819400" cy="886397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800" dirty="0" smtClean="0">
                <a:solidFill>
                  <a:srgbClr val="9DBF00"/>
                </a:solidFill>
                <a:latin typeface="Calibri"/>
                <a:ea typeface="+mn-ea"/>
                <a:cs typeface="+mn-cs"/>
              </a:rPr>
              <a:t>Boxed?</a:t>
            </a:r>
            <a:endParaRPr lang="en-US" sz="4800" dirty="0">
              <a:solidFill>
                <a:srgbClr val="9DBF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9808" y="6324600"/>
            <a:ext cx="1554792" cy="180972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Apples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220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6512" y="6324600"/>
            <a:ext cx="1913088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Oranges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110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92054" y="6324600"/>
            <a:ext cx="1104746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Milk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95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13736" y="6324600"/>
            <a:ext cx="1844664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Cherries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22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73000" y="6248400"/>
            <a:ext cx="1676400" cy="180972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Orange Juice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100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71920" y="6324600"/>
            <a:ext cx="1258080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Soda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190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0" y="4343400"/>
            <a:ext cx="1123112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330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4343400"/>
            <a:ext cx="11430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83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30000" y="4343400"/>
            <a:ext cx="11430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385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3104" y="6324600"/>
            <a:ext cx="1501296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Butter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8800" y="6324600"/>
            <a:ext cx="1447800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Bread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73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53400" y="4343400"/>
            <a:ext cx="11430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22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0" y="1226439"/>
            <a:ext cx="12954000" cy="2514600"/>
            <a:chOff x="0" y="1226439"/>
            <a:chExt cx="12954000" cy="2514600"/>
          </a:xfrm>
        </p:grpSpPr>
        <p:sp>
          <p:nvSpPr>
            <p:cNvPr id="7" name="TextBox 6"/>
            <p:cNvSpPr txBox="1"/>
            <p:nvPr/>
          </p:nvSpPr>
          <p:spPr>
            <a:xfrm>
              <a:off x="0" y="2161603"/>
              <a:ext cx="2819400" cy="886397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800" dirty="0" smtClean="0">
                  <a:solidFill>
                    <a:srgbClr val="9DBF00"/>
                  </a:solidFill>
                  <a:latin typeface="Calibri"/>
                  <a:ea typeface="+mn-ea"/>
                  <a:cs typeface="+mn-cs"/>
                </a:rPr>
                <a:t>Category?</a:t>
              </a:r>
              <a:endParaRPr lang="en-US" sz="4800" dirty="0">
                <a:solidFill>
                  <a:srgbClr val="9DBF0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4200" y="2362200"/>
              <a:ext cx="15240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Fruits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352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5200" y="2362200"/>
              <a:ext cx="16002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Staple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83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01400" y="2362200"/>
              <a:ext cx="17526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Liquids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385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/>
            <p:cNvCxnSpPr>
              <a:stCxn id="84" idx="2"/>
              <a:endCxn id="10" idx="0"/>
            </p:cNvCxnSpPr>
            <p:nvPr/>
          </p:nvCxnSpPr>
          <p:spPr bwMode="auto">
            <a:xfrm flipH="1">
              <a:off x="4305300" y="1226439"/>
              <a:ext cx="3962400" cy="11357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84" idx="2"/>
            </p:cNvCxnSpPr>
            <p:nvPr/>
          </p:nvCxnSpPr>
          <p:spPr bwMode="auto">
            <a:xfrm flipH="1">
              <a:off x="7772400" y="1226439"/>
              <a:ext cx="495300" cy="12119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84" idx="2"/>
            </p:cNvCxnSpPr>
            <p:nvPr/>
          </p:nvCxnSpPr>
          <p:spPr bwMode="auto">
            <a:xfrm>
              <a:off x="8267700" y="1226439"/>
              <a:ext cx="3619500" cy="11357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/>
          <p:cNvCxnSpPr>
            <a:stCxn id="10" idx="2"/>
          </p:cNvCxnSpPr>
          <p:nvPr/>
        </p:nvCxnSpPr>
        <p:spPr bwMode="auto">
          <a:xfrm>
            <a:off x="4305300" y="3741039"/>
            <a:ext cx="38100" cy="7547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1" idx="2"/>
          </p:cNvCxnSpPr>
          <p:nvPr/>
        </p:nvCxnSpPr>
        <p:spPr bwMode="auto">
          <a:xfrm flipH="1">
            <a:off x="11963400" y="3741039"/>
            <a:ext cx="114300" cy="7547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2"/>
            <a:endCxn id="20" idx="0"/>
          </p:cNvCxnSpPr>
          <p:nvPr/>
        </p:nvCxnSpPr>
        <p:spPr bwMode="auto">
          <a:xfrm flipH="1">
            <a:off x="6657556" y="3741039"/>
            <a:ext cx="1038644" cy="6023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29" idx="0"/>
          </p:cNvCxnSpPr>
          <p:nvPr/>
        </p:nvCxnSpPr>
        <p:spPr bwMode="auto">
          <a:xfrm>
            <a:off x="7848600" y="3733800"/>
            <a:ext cx="876300" cy="609600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 bwMode="auto">
          <a:xfrm flipH="1">
            <a:off x="2362200" y="5667980"/>
            <a:ext cx="1701893" cy="656620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 bwMode="auto">
          <a:xfrm flipH="1">
            <a:off x="4038601" y="5654612"/>
            <a:ext cx="38861" cy="746188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13" idx="0"/>
          </p:cNvCxnSpPr>
          <p:nvPr/>
        </p:nvCxnSpPr>
        <p:spPr bwMode="auto">
          <a:xfrm flipH="1">
            <a:off x="5547204" y="5694716"/>
            <a:ext cx="990103" cy="629884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4" idx="0"/>
          </p:cNvCxnSpPr>
          <p:nvPr/>
        </p:nvCxnSpPr>
        <p:spPr bwMode="auto">
          <a:xfrm>
            <a:off x="6510570" y="5694716"/>
            <a:ext cx="762486" cy="629884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9" idx="2"/>
          </p:cNvCxnSpPr>
          <p:nvPr/>
        </p:nvCxnSpPr>
        <p:spPr bwMode="auto">
          <a:xfrm>
            <a:off x="8724900" y="5722239"/>
            <a:ext cx="419100" cy="6023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6" idx="2"/>
          </p:cNvCxnSpPr>
          <p:nvPr/>
        </p:nvCxnSpPr>
        <p:spPr bwMode="auto">
          <a:xfrm>
            <a:off x="12001500" y="5722239"/>
            <a:ext cx="852972" cy="6785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6" idx="2"/>
          </p:cNvCxnSpPr>
          <p:nvPr/>
        </p:nvCxnSpPr>
        <p:spPr bwMode="auto">
          <a:xfrm flipH="1">
            <a:off x="11963400" y="5722239"/>
            <a:ext cx="38100" cy="6023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6" idx="2"/>
            <a:endCxn id="19" idx="0"/>
          </p:cNvCxnSpPr>
          <p:nvPr/>
        </p:nvCxnSpPr>
        <p:spPr bwMode="auto">
          <a:xfrm flipH="1">
            <a:off x="10800960" y="5722239"/>
            <a:ext cx="1200540" cy="6023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467600" y="-152400"/>
            <a:ext cx="16002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Total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820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5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3" grpId="0"/>
      <p:bldP spid="26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…and we are really good with them</a:t>
            </a:r>
          </a:p>
        </p:txBody>
      </p:sp>
      <p:pic>
        <p:nvPicPr>
          <p:cNvPr id="81922" name="Picture 2" descr="\\Vboxsvr\desktop\Link to dissertation_proposal\presentation\images\trees_examples\treeM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" y="2359152"/>
            <a:ext cx="5618483" cy="263347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560320" y="5431536"/>
            <a:ext cx="2392680" cy="665266"/>
          </a:xfrm>
          <a:prstGeom prst="rect">
            <a:avLst/>
          </a:prstGeom>
          <a:noFill/>
        </p:spPr>
        <p:txBody>
          <a:bodyPr wrap="square" lIns="140671" tIns="70336" rIns="140671" bIns="70336" rtlCol="0">
            <a:spAutoFit/>
          </a:bodyPr>
          <a:lstStyle/>
          <a:p>
            <a:r>
              <a:rPr lang="en-US" dirty="0" smtClean="0"/>
              <a:t>Visualizing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09761" y="5431536"/>
            <a:ext cx="2344311" cy="665266"/>
          </a:xfrm>
          <a:prstGeom prst="rect">
            <a:avLst/>
          </a:prstGeom>
        </p:spPr>
        <p:txBody>
          <a:bodyPr wrap="none" lIns="140671" tIns="70336" rIns="140671" bIns="70336">
            <a:spAutoFit/>
          </a:bodyPr>
          <a:lstStyle/>
          <a:p>
            <a:r>
              <a:rPr lang="en-US" dirty="0" smtClean="0"/>
              <a:t>Navigating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15200" y="4992624"/>
            <a:ext cx="3691573" cy="326712"/>
          </a:xfrm>
          <a:prstGeom prst="rect">
            <a:avLst/>
          </a:prstGeom>
          <a:noFill/>
        </p:spPr>
        <p:txBody>
          <a:bodyPr wrap="none" lIns="140671" tIns="70336" rIns="140671" bIns="70336" rtlCol="0">
            <a:spAutoFit/>
          </a:bodyPr>
          <a:lstStyle/>
          <a:p>
            <a:r>
              <a:rPr lang="en-US" sz="1200" dirty="0" err="1"/>
              <a:t>SpaceTree</a:t>
            </a:r>
            <a:r>
              <a:rPr lang="en-US" sz="1200" dirty="0"/>
              <a:t> [</a:t>
            </a:r>
            <a:r>
              <a:rPr lang="en-US" sz="1200" dirty="0" err="1"/>
              <a:t>Plaisant</a:t>
            </a:r>
            <a:r>
              <a:rPr lang="en-US" sz="1200" dirty="0"/>
              <a:t>,  </a:t>
            </a:r>
            <a:r>
              <a:rPr lang="en-US" sz="1200" dirty="0" err="1"/>
              <a:t>Grosjean</a:t>
            </a:r>
            <a:r>
              <a:rPr lang="en-US" sz="1200" dirty="0"/>
              <a:t> &amp; </a:t>
            </a:r>
            <a:r>
              <a:rPr lang="en-US" sz="1200" dirty="0" err="1"/>
              <a:t>Bederson</a:t>
            </a:r>
            <a:r>
              <a:rPr lang="en-US" sz="1200" dirty="0"/>
              <a:t> 1998]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441" y="4992624"/>
            <a:ext cx="3169795" cy="326712"/>
          </a:xfrm>
          <a:prstGeom prst="rect">
            <a:avLst/>
          </a:prstGeom>
          <a:noFill/>
        </p:spPr>
        <p:txBody>
          <a:bodyPr wrap="none" lIns="140671" tIns="70336" rIns="140671" bIns="70336" rtlCol="0">
            <a:spAutoFit/>
          </a:bodyPr>
          <a:lstStyle/>
          <a:p>
            <a:r>
              <a:rPr lang="en-US" sz="1200" dirty="0" err="1"/>
              <a:t>TreeMaps</a:t>
            </a:r>
            <a:r>
              <a:rPr lang="en-US" sz="1200" dirty="0"/>
              <a:t> [Johnson &amp; </a:t>
            </a:r>
            <a:r>
              <a:rPr lang="en-US" sz="1200" dirty="0" err="1"/>
              <a:t>Shneiderman</a:t>
            </a:r>
            <a:r>
              <a:rPr lang="en-US" sz="1200" dirty="0"/>
              <a:t> 1991]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6880" y="6858000"/>
            <a:ext cx="5276354" cy="665266"/>
          </a:xfrm>
          <a:prstGeom prst="rect">
            <a:avLst/>
          </a:prstGeom>
        </p:spPr>
        <p:txBody>
          <a:bodyPr wrap="none" lIns="140671" tIns="70336" rIns="140671" bIns="70336">
            <a:spAutoFit/>
          </a:bodyPr>
          <a:lstStyle/>
          <a:p>
            <a:r>
              <a:rPr lang="en-US" dirty="0" smtClean="0"/>
              <a:t>Storing, Computing, etc…</a:t>
            </a:r>
            <a:endParaRPr lang="en-US" dirty="0"/>
          </a:p>
        </p:txBody>
      </p:sp>
      <p:pic>
        <p:nvPicPr>
          <p:cNvPr id="1027" name="Picture 3" descr="\\VBOXSVR\Desktop\Link to dissertation\presentation\new_images\spaceTre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75" y="2359152"/>
            <a:ext cx="6785374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4467</TotalTime>
  <Words>1650</Words>
  <Application>Microsoft Office PowerPoint</Application>
  <PresentationFormat>Custom</PresentationFormat>
  <Paragraphs>872</Paragraphs>
  <Slides>44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Visualizing changes over time using dynamic hierarchies:  TreeVersity2 and the StemView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…and we are really good with them</vt:lpstr>
      <vt:lpstr>Comparing trees is more complicated!</vt:lpstr>
      <vt:lpstr>Definitions</vt:lpstr>
      <vt:lpstr>Tree</vt:lpstr>
      <vt:lpstr>Types of Trees</vt:lpstr>
      <vt:lpstr>Types of Tree Comparison</vt:lpstr>
      <vt:lpstr>Back to the problem</vt:lpstr>
      <vt:lpstr>PowerPoint Presentation</vt:lpstr>
      <vt:lpstr>Current solutions</vt:lpstr>
      <vt:lpstr>The StemView: 5 characteristics of change</vt:lpstr>
      <vt:lpstr>The StemView</vt:lpstr>
      <vt:lpstr>PowerPoint Presentation</vt:lpstr>
      <vt:lpstr>PowerPoint Presentation</vt:lpstr>
      <vt:lpstr>PowerPoint Presentation</vt:lpstr>
      <vt:lpstr>PowerPoint Presentation</vt:lpstr>
      <vt:lpstr>Live Demo</vt:lpstr>
      <vt:lpstr>Þ</vt:lpstr>
      <vt:lpstr>The Reporting Tool</vt:lpstr>
      <vt:lpstr>PowerPoint Presentation</vt:lpstr>
      <vt:lpstr>PowerPoint Presentation</vt:lpstr>
      <vt:lpstr>13 Case Studies that revealed strengths &amp; weaknesses</vt:lpstr>
      <vt:lpstr>PowerPoint Presentation</vt:lpstr>
      <vt:lpstr>FDA Case Study</vt:lpstr>
      <vt:lpstr>The task</vt:lpstr>
      <vt:lpstr>PowerPoint Presentation</vt:lpstr>
      <vt:lpstr>Sector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Thank you!</vt:lpstr>
      <vt:lpstr>PowerPoint Presentation</vt:lpstr>
    </vt:vector>
  </TitlesOfParts>
  <Company>Melissa Kingman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Windows User</cp:lastModifiedBy>
  <cp:revision>94</cp:revision>
  <dcterms:created xsi:type="dcterms:W3CDTF">2008-06-27T17:43:02Z</dcterms:created>
  <dcterms:modified xsi:type="dcterms:W3CDTF">2016-08-04T20:48:53Z</dcterms:modified>
</cp:coreProperties>
</file>